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88" r:id="rId1"/>
    <p:sldMasterId id="2147486234" r:id="rId2"/>
    <p:sldMasterId id="2147486460" r:id="rId3"/>
    <p:sldMasterId id="2147486534" r:id="rId4"/>
    <p:sldMasterId id="2147487140" r:id="rId5"/>
    <p:sldMasterId id="2147487249" r:id="rId6"/>
    <p:sldMasterId id="2147487251" r:id="rId7"/>
  </p:sldMasterIdLst>
  <p:notesMasterIdLst>
    <p:notesMasterId r:id="rId19"/>
  </p:notesMasterIdLst>
  <p:handoutMasterIdLst>
    <p:handoutMasterId r:id="rId20"/>
  </p:handoutMasterIdLst>
  <p:sldIdLst>
    <p:sldId id="322" r:id="rId8"/>
    <p:sldId id="386" r:id="rId9"/>
    <p:sldId id="811" r:id="rId10"/>
    <p:sldId id="4836" r:id="rId11"/>
    <p:sldId id="324" r:id="rId12"/>
    <p:sldId id="325" r:id="rId13"/>
    <p:sldId id="326" r:id="rId14"/>
    <p:sldId id="327" r:id="rId15"/>
    <p:sldId id="292" r:id="rId16"/>
    <p:sldId id="723" r:id="rId17"/>
    <p:sldId id="404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7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3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53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70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883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060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236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413" algn="l" defTabSz="457177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1"/>
    <a:srgbClr val="B10000"/>
    <a:srgbClr val="000000"/>
    <a:srgbClr val="ED2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9" autoAdjust="0"/>
    <p:restoredTop sz="78338" autoAdjust="0"/>
  </p:normalViewPr>
  <p:slideViewPr>
    <p:cSldViewPr>
      <p:cViewPr varScale="1">
        <p:scale>
          <a:sx n="94" d="100"/>
          <a:sy n="94" d="100"/>
        </p:scale>
        <p:origin x="1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4A353F-EEC1-A04E-B700-446471691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8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4DE48-0630-E843-9A0A-AD2D8C0000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9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F8DCA-8465-D148-9FE9-83F564ACE1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ar-SA" sz="1050" dirty="0"/>
              <a:t>اية ملاحظة عامة تستطيع ان تقوم للعهد الجديد</a:t>
            </a:r>
            <a:r>
              <a:rPr lang="ar-SA" sz="1050" baseline="0" dirty="0"/>
              <a:t> من خلال هذا الرسم البياني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الاناجيل واعمال الرسل هم الاساسات الرئيسية والثانوية للعهد الجدبد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للاساس التاريخي هناك اثنين من الاعمدة</a:t>
            </a:r>
            <a:r>
              <a:rPr lang="ar-SA" sz="1050" baseline="0" dirty="0"/>
              <a:t> لتسع كتب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رسائل بولس للكنائس في العمود الشمالي</a:t>
            </a:r>
            <a:r>
              <a:rPr lang="ar-SA" sz="1050" baseline="0" dirty="0"/>
              <a:t> يتلائم مع اعمال الرسل 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بولس لم يكتب اي رسالة موحاة للكنائس بعد اعمال الرسل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رسائل بولس تم تسميتهم حسب اسم المستلمين</a:t>
            </a:r>
            <a:r>
              <a:rPr lang="ar-SA" sz="1050" baseline="0" dirty="0"/>
              <a:t> ولكن بشكل عام حسب اسم الكاتب ما عدا ( العبرانيين )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الاربع اناجيل تم تسميتهم بحسب الكاتب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كل كتاب ينتهي ب ان اس هي رسائل بولسية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كل الرسائل الرعوية</a:t>
            </a:r>
            <a:r>
              <a:rPr lang="ar-SA" sz="1050" baseline="0" dirty="0"/>
              <a:t> تبدأ مع  حرف التي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______</a:t>
            </a:r>
          </a:p>
          <a:p>
            <a:pPr eaLnBrk="1" hangingPunct="1">
              <a:defRPr/>
            </a:pPr>
            <a:r>
              <a:rPr lang="ar-SA" sz="1050" dirty="0"/>
              <a:t>الرسائل العامة جاءت بعد اعمال الرسل ماعد ( يعقوب )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كل من الاعمدة الاثنين</a:t>
            </a:r>
            <a:r>
              <a:rPr lang="ar-SA" sz="1050" baseline="0" dirty="0"/>
              <a:t> يبدا بكتاب تأسيسي : رومية و العبرانيين ويعتبروا الاطول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وينتهي الامر مع العامودين في كتب تتعامل</a:t>
            </a:r>
            <a:r>
              <a:rPr lang="ar-SA" sz="1050" baseline="0" dirty="0"/>
              <a:t> مع علم الايام الاخيرة : 2 تسالونيكي وسفر رؤيا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Instruction to the leaders comprise only 4 books (i.e., the NT addresses the average Christian). </a:t>
            </a:r>
            <a:endParaRPr lang="ar-SA" sz="1050" dirty="0"/>
          </a:p>
          <a:p>
            <a:pPr eaLnBrk="1" hangingPunct="1">
              <a:defRPr/>
            </a:pPr>
            <a:r>
              <a:rPr lang="ar-SA" sz="1050" baseline="0" dirty="0"/>
              <a:t>تعليمات او ارشادات للقادة تشمل اربع كتب فقط ( العهد الجديد رسالته للمسيحي العاديين )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Only 4 NT books are written to an individual (i.e., the NT is corporate, not individualistic).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فقط اربع كتب كتبت</a:t>
            </a:r>
            <a:r>
              <a:rPr lang="ar-SA" sz="1050" baseline="0" dirty="0"/>
              <a:t> لافراد ( العهد الجديد هو شركة وليس فردية )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Each 1st of multiple letters (1-2 Cor., 1-2 Thess., etc.) is longer &amp; more theologically significant.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كل رسالة من رسائل</a:t>
            </a:r>
            <a:r>
              <a:rPr lang="ar-SA" sz="1050" baseline="0" dirty="0"/>
              <a:t> متعددة ( 1-2 كورنتو.ر, 1-2 تسالو., الخ ) اطول واكثر اهمية من الناحية اللاهوتية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The “building” is chronologically clockwise.</a:t>
            </a:r>
            <a:endParaRPr lang="ar-SA" sz="1050" dirty="0"/>
          </a:p>
          <a:p>
            <a:pPr eaLnBrk="1" hangingPunct="1">
              <a:defRPr/>
            </a:pPr>
            <a:r>
              <a:rPr lang="ar-SA" sz="1050" dirty="0"/>
              <a:t>البناء او « المبنى « موضوع</a:t>
            </a:r>
            <a:r>
              <a:rPr lang="ar-SA" sz="1050" baseline="0" dirty="0"/>
              <a:t> ترتيبا زمنيا في اتجاه عقارب الساعة 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________</a:t>
            </a:r>
          </a:p>
          <a:p>
            <a:pPr eaLnBrk="1" hangingPunct="1">
              <a:defRPr/>
            </a:pPr>
            <a:r>
              <a:rPr lang="ar-SA" sz="1050" dirty="0"/>
              <a:t>ثلاث اقسام لديهم 9 كتب « 9 تاريخيا / ورعاية + 9 رسائل بولسية + 9 رسائل عامة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جماهير العامود</a:t>
            </a:r>
            <a:r>
              <a:rPr lang="ar-SA" sz="1050" baseline="0" dirty="0"/>
              <a:t> البولسي اكثر  قراء يهود من الامم في عامود العامة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رسائل بولس موجهة الى المسيحيين الاوائل في</a:t>
            </a:r>
            <a:r>
              <a:rPr lang="ar-SA" sz="1050" baseline="0" dirty="0"/>
              <a:t> وقت ما زال شهود العيان للمسيح ما زالوا احياء في تلك الفترة ولكن الرسائل العامة وجهت على الاغلب للجيل الثاني من المؤمنين </a:t>
            </a: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اساس العهد الجديد مبني على كتب تتحدث عن حياة المسيح وتركيز</a:t>
            </a:r>
            <a:r>
              <a:rPr lang="ar-SA" sz="1050" baseline="0" dirty="0"/>
              <a:t> عهد الجديد هو عن يسوع .</a:t>
            </a:r>
            <a:endParaRPr lang="en-US" sz="1050" dirty="0"/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ar-SA" sz="1050" dirty="0"/>
              <a:t>ملاحظات اللقاء ( 20/1/2018</a:t>
            </a:r>
            <a:r>
              <a:rPr lang="ar-SA" sz="1050" baseline="0" dirty="0"/>
              <a:t> 15: 07)</a:t>
            </a:r>
            <a:endParaRPr lang="en-US" sz="1050" dirty="0"/>
          </a:p>
          <a:p>
            <a:pPr eaLnBrk="1" hangingPunct="1">
              <a:defRPr/>
            </a:pPr>
            <a:r>
              <a:rPr lang="en-US" sz="1050" dirty="0"/>
              <a:t>Acts bridge</a:t>
            </a:r>
            <a:r>
              <a:rPr lang="ar-SA" sz="1050" dirty="0"/>
              <a:t> اعمال</a:t>
            </a:r>
            <a:r>
              <a:rPr lang="ar-SA" sz="1050" baseline="0" dirty="0"/>
              <a:t> الرسل هي جسر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4262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Times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NS-00-NT 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المقدمة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-44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NS-02-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مرقص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1-8-slide 39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لوقا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1-12-slide 35, 65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NS-06-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روما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1-2-slide 99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8EF88-ABA3-6A43-BE94-61C1FB6BF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2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latin typeface="Times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NS-00-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ع.ج. مقدمة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NS-02-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مرقص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1-8-slide 39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لوقا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1-12-slide 35, 65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NS-06-</a:t>
            </a:r>
            <a:r>
              <a:rPr lang="ar-SA" b="0" dirty="0">
                <a:latin typeface="Arial" charset="0"/>
                <a:ea typeface="ＭＳ Ｐゴシック" charset="0"/>
                <a:cs typeface="ＭＳ Ｐゴシック" charset="0"/>
              </a:rPr>
              <a:t>روما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1-2-slide 99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8EF88-ABA3-6A43-BE94-61C1FB6BF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2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4544BB-BD86-9E48-94BD-2F964CE2D19F}" type="slidenum">
              <a:rPr lang="en-US" sz="1200" b="1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 Arabic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3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E39D9EE9-3EBA-154B-8DFE-2D41AF9427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9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00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26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57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AE58C-07BB-4F46-94FB-C2529707EE8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49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B3BC4-6EB6-1346-9634-15F36F10C26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70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6B875-7A5B-D54E-9EA0-D2AD49F4567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34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4AAB-5C73-BC4D-952E-8F2251CDA6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3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46A70-F3AC-8D40-A107-0062B80A0CE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57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CFE7D-D536-3D48-9063-6311B52A33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89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ＭＳ Ｐゴシック" charset="0"/>
              </a:defRPr>
            </a:lvl1pPr>
          </a:lstStyle>
          <a:p>
            <a:fld id="{18F77D30-EC18-AB45-BB02-840500E5E1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95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FFEC-9E4F-594F-8901-96147C6CF60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44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351ED-5D7A-BB43-B3F0-2D7994E676E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9BE6C-2E82-AA45-A91F-C3B3CE573CA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634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A43D7-A26D-DA40-B8C0-76ED9C937CF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09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ABBA4-9487-D444-BE9D-E99DD34E903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30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charset="0"/>
              </a:defRPr>
            </a:lvl1pPr>
          </a:lstStyle>
          <a:p>
            <a:pPr>
              <a:defRPr/>
            </a:pPr>
            <a:fld id="{912AB7AE-D34C-B849-99EC-1C5B44E5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618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27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57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61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11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486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84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12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338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43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020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654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60C3-C098-8C49-87DA-292DA6F71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26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76F7AB6-B3B8-3C49-8EF3-A1133FEAC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66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73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9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2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7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72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fld id="{F42D3B70-0E64-5745-9F0E-CBCA80A466A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 userDrawn="1"/>
        </p:nvSpPr>
        <p:spPr bwMode="auto">
          <a:xfrm>
            <a:off x="2514600" y="0"/>
            <a:ext cx="617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3800" b="1">
                <a:solidFill>
                  <a:srgbClr val="8B999C"/>
                </a:solidFill>
                <a:latin typeface="Candara" charset="0"/>
                <a:cs typeface="Arial" charset="0"/>
              </a:rPr>
              <a:t>general books</a:t>
            </a:r>
          </a:p>
        </p:txBody>
      </p:sp>
      <p:pic>
        <p:nvPicPr>
          <p:cNvPr id="131075" name="Picture 8" descr="Product-Genera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9" descr="AiG 2007 URL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25" y="5672138"/>
            <a:ext cx="21256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9" descr="Product Scan Lines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252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35" r:id="rId1"/>
    <p:sldLayoutId id="2147486236" r:id="rId2"/>
    <p:sldLayoutId id="2147486237" r:id="rId3"/>
    <p:sldLayoutId id="2147486238" r:id="rId4"/>
    <p:sldLayoutId id="2147486239" r:id="rId5"/>
    <p:sldLayoutId id="2147486240" r:id="rId6"/>
    <p:sldLayoutId id="2147486241" r:id="rId7"/>
    <p:sldLayoutId id="2147486242" r:id="rId8"/>
    <p:sldLayoutId id="2147486243" r:id="rId9"/>
    <p:sldLayoutId id="2147486244" r:id="rId10"/>
    <p:sldLayoutId id="2147486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39B9D5D6-1BF3-DD4B-873D-4EA7FD745283}" type="slidenum">
              <a:rPr 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" descr="living beyond myself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1" r:id="rId1"/>
    <p:sldLayoutId id="2147486462" r:id="rId2"/>
    <p:sldLayoutId id="2147486463" r:id="rId3"/>
    <p:sldLayoutId id="2147486464" r:id="rId4"/>
    <p:sldLayoutId id="2147486465" r:id="rId5"/>
    <p:sldLayoutId id="2147486466" r:id="rId6"/>
    <p:sldLayoutId id="2147486467" r:id="rId7"/>
    <p:sldLayoutId id="2147486468" r:id="rId8"/>
    <p:sldLayoutId id="2147486469" r:id="rId9"/>
    <p:sldLayoutId id="2147486470" r:id="rId10"/>
    <p:sldLayoutId id="21474864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8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8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8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8F9CF485-B5B5-1C4A-B2FB-D745284B4FB6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11" charset="-128"/>
          <a:cs typeface="ＭＳ Ｐゴシック" pitchFamily="-111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92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141" r:id="rId1"/>
    <p:sldLayoutId id="2147487142" r:id="rId2"/>
    <p:sldLayoutId id="2147487143" r:id="rId3"/>
    <p:sldLayoutId id="2147487144" r:id="rId4"/>
    <p:sldLayoutId id="2147487145" r:id="rId5"/>
    <p:sldLayoutId id="2147487146" r:id="rId6"/>
    <p:sldLayoutId id="2147487147" r:id="rId7"/>
    <p:sldLayoutId id="2147487148" r:id="rId8"/>
    <p:sldLayoutId id="2147487149" r:id="rId9"/>
    <p:sldLayoutId id="2147487150" r:id="rId10"/>
    <p:sldLayoutId id="21474871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F3E0B065-6F85-1942-B475-8BA055583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8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CB39461-21D7-4343-A12B-705CA23C8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447801" y="152400"/>
            <a:ext cx="6248400" cy="990600"/>
          </a:xfrm>
          <a:prstGeom prst="rect">
            <a:avLst/>
          </a:prstGeom>
          <a:solidFill>
            <a:srgbClr val="E8B21A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eaLnBrk="1" hangingPunct="1"/>
            <a:endParaRPr lang="en-US" sz="4400" b="1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00600" y="16002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العبرانيين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يعقوب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1 &amp; 2 </a:t>
            </a: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بطرس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1, 2, 3 </a:t>
            </a: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يوحنا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يهوذا </a:t>
            </a:r>
            <a:endParaRPr lang="en-US" sz="3600" b="1" dirty="0">
              <a:solidFill>
                <a:srgbClr val="000000"/>
              </a:solidFill>
              <a:cs typeface="Times New Roman" charset="0"/>
            </a:endParaRPr>
          </a:p>
          <a:p>
            <a:pPr marL="290498" indent="-290498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ar-SA" sz="3600" b="1" dirty="0">
                <a:solidFill>
                  <a:srgbClr val="000000"/>
                </a:solidFill>
                <a:cs typeface="Times New Roman" charset="0"/>
              </a:rPr>
              <a:t>رؤيا </a:t>
            </a:r>
            <a:r>
              <a:rPr lang="en-US" sz="3600" b="1" dirty="0">
                <a:solidFill>
                  <a:srgbClr val="000000"/>
                </a:solidFill>
                <a:cs typeface="Times New Roman" charset="0"/>
              </a:rPr>
              <a:t>?)</a:t>
            </a:r>
          </a:p>
        </p:txBody>
      </p:sp>
      <p:pic>
        <p:nvPicPr>
          <p:cNvPr id="251908" name="Picture 4" descr="C:\Program Files\Microsoft Office\Clipart\Pub60Cor\sy01253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8100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9" name="Title 1"/>
          <p:cNvSpPr>
            <a:spLocks noGrp="1"/>
          </p:cNvSpPr>
          <p:nvPr>
            <p:ph type="title" idx="4294967295"/>
          </p:nvPr>
        </p:nvSpPr>
        <p:spPr>
          <a:xfrm>
            <a:off x="684213" y="53751"/>
            <a:ext cx="7772400" cy="1143001"/>
          </a:xfrm>
        </p:spPr>
        <p:txBody>
          <a:bodyPr/>
          <a:lstStyle/>
          <a:p>
            <a:pPr eaLnBrk="1" hangingPunct="1"/>
            <a:r>
              <a:rPr lang="ar-SA" b="1" dirty="0">
                <a:solidFill>
                  <a:srgbClr val="000000"/>
                </a:solidFill>
                <a:latin typeface="Arial" charset="0"/>
              </a:rPr>
              <a:t>الرسائل العامة 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6933F-D375-4D16-2B3B-C0DDB40CC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 </a:t>
            </a:r>
            <a:r>
              <a:rPr kumimoji="0" lang="ar-JO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مركز الدراسات اللاهوتية الأردني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  <p:sp>
        <p:nvSpPr>
          <p:cNvPr id="37478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6" tIns="45709" rIns="91416" bIns="45709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SA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مسح العهد الجديد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علي هذا العرض مجانا!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55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gradFill flip="none" rotWithShape="1">
            <a:gsLst>
              <a:gs pos="0">
                <a:srgbClr val="333399"/>
              </a:gs>
              <a:gs pos="100000">
                <a:schemeClr val="tx2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ar-JO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charset="0"/>
                <a:cs typeface="SimSun" charset="0"/>
              </a:rPr>
              <a:t>بناء العهد الجديد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4466" name="Picture 5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67" name="Picture 6" descr="Column.jpg"/>
          <p:cNvPicPr>
            <a:picLocks noChangeAspect="1"/>
          </p:cNvPicPr>
          <p:nvPr/>
        </p:nvPicPr>
        <p:blipFill>
          <a:blip r:embed="rId3" cstate="screen">
            <a:lum brigh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98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428" indent="-28554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199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907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5957" indent="-22843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283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69716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6595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3472" indent="-2284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6F3F8-BFED-1E42-8CE1-F839B76FB96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85800" y="762000"/>
            <a:ext cx="7848600" cy="1295400"/>
          </a:xfrm>
          <a:prstGeom prst="triangle">
            <a:avLst/>
          </a:prstGeom>
          <a:gradFill flip="none" rotWithShape="1">
            <a:gsLst>
              <a:gs pos="46000">
                <a:srgbClr val="D6B688"/>
              </a:gs>
              <a:gs pos="99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5852" y="1676401"/>
          <a:ext cx="9256054" cy="519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ar-JO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رسائل</a:t>
                      </a:r>
                      <a:r>
                        <a:rPr lang="ar-JO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بولس للرعاة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تيموثاوس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ar-JO" sz="1800" b="1" baseline="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تيموثاوس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تيطس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فليمون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رسائل بولس للكنائس</a:t>
                      </a:r>
                      <a:endParaRPr lang="en-US" sz="1800" b="1" dirty="0"/>
                    </a:p>
                  </a:txBody>
                  <a:tcPr vert="vert27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تسالونيكي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رؤيا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الرسائل العامة</a:t>
                      </a:r>
                      <a:endParaRPr lang="en-US" sz="1800" b="1" dirty="0"/>
                    </a:p>
                  </a:txBody>
                  <a:tcPr vert="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تسالونيكي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يهوذا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كولوسي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3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فيلبي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2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أفسس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1 يوحنا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غلاطية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2 بطرس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كورنثوس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1 بطرس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ar-JO" sz="1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كورنثوس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يعقوب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رومية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عبرانيين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ar-JO" sz="1800" b="1" dirty="0"/>
                        <a:t>أعمال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6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متى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مرقس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لوقا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يوحنا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7">
                        <a:alphaModFix amt="52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ar-JO" sz="1800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الأسفار التاريخية</a:t>
                      </a:r>
                      <a:endParaRPr lang="en-US" sz="1800" b="1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74471" name="Picture 8" descr="NTS21 Gra[phic with Map.tif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3122619"/>
            <a:ext cx="248285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2" name="Text Box 5"/>
          <p:cNvSpPr txBox="1">
            <a:spLocks noChangeArrowheads="1"/>
          </p:cNvSpPr>
          <p:nvPr/>
        </p:nvSpPr>
        <p:spPr bwMode="auto">
          <a:xfrm>
            <a:off x="8578854" y="44454"/>
            <a:ext cx="530785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74473" name="TextBox 5"/>
          <p:cNvSpPr txBox="1">
            <a:spLocks noChangeArrowheads="1"/>
          </p:cNvSpPr>
          <p:nvPr/>
        </p:nvSpPr>
        <p:spPr bwMode="auto">
          <a:xfrm>
            <a:off x="5105400" y="6596067"/>
            <a:ext cx="411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Adapted from Walk Thru the Bible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1D02ED8-F3A7-2D47-BAC1-C7F667647C63}"/>
              </a:ext>
            </a:extLst>
          </p:cNvPr>
          <p:cNvSpPr/>
          <p:nvPr/>
        </p:nvSpPr>
        <p:spPr>
          <a:xfrm>
            <a:off x="4572099" y="2852936"/>
            <a:ext cx="2016125" cy="2808288"/>
          </a:xfrm>
          <a:prstGeom prst="wedgeRoundRectCallout">
            <a:avLst>
              <a:gd name="adj1" fmla="val 73324"/>
              <a:gd name="adj2" fmla="val 48853"/>
              <a:gd name="adj3" fmla="val 16667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ar-SA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العبرانيين</a:t>
            </a:r>
            <a:r>
              <a:rPr lang="en-US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 </a:t>
            </a:r>
            <a:r>
              <a:rPr lang="ar-SA" b="1" dirty="0">
                <a:solidFill>
                  <a:srgbClr val="FFFFFF"/>
                </a:solidFill>
                <a:latin typeface="Arial"/>
                <a:ea typeface="ＭＳ Ｐゴシック" charset="-128"/>
                <a:cs typeface="ＭＳ Ｐゴシック" charset="-128"/>
              </a:rPr>
              <a:t>ووضعوا الاساسا للرسائل العامة </a:t>
            </a:r>
            <a:endParaRPr lang="en-US" b="1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6FE50B1-74EA-B149-AF87-76CD46F3D5D5}"/>
              </a:ext>
            </a:extLst>
          </p:cNvPr>
          <p:cNvSpPr/>
          <p:nvPr/>
        </p:nvSpPr>
        <p:spPr>
          <a:xfrm>
            <a:off x="2555776" y="2852936"/>
            <a:ext cx="2016125" cy="2808288"/>
          </a:xfrm>
          <a:prstGeom prst="wedgeRoundRectCallout">
            <a:avLst>
              <a:gd name="adj1" fmla="val -76893"/>
              <a:gd name="adj2" fmla="val 43055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ar-SA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وضع الرومان الاساس لرسائل بولس </a:t>
            </a:r>
            <a:endParaRPr lang="en-US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1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lIns="91435" tIns="45718" rIns="91435" bIns="45718" anchor="ctr"/>
          <a:lstStyle/>
          <a:p>
            <a:pPr eaLnBrk="1" hangingPunct="1"/>
            <a:endParaRPr lang="en-US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2941" name="TextBox 27"/>
          <p:cNvSpPr txBox="1">
            <a:spLocks noChangeArrowheads="1"/>
          </p:cNvSpPr>
          <p:nvPr/>
        </p:nvSpPr>
        <p:spPr bwMode="auto">
          <a:xfrm>
            <a:off x="7924800" y="-54675"/>
            <a:ext cx="11557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253h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24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38</a:t>
            </a:r>
            <a:br>
              <a:rPr lang="en-US" sz="2000" b="1" dirty="0">
                <a:solidFill>
                  <a:srgbClr val="FFFFFF"/>
                </a:solidFill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39-41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043608" y="268071"/>
            <a:ext cx="6737176" cy="584771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ع.ج رسائل بولس المتناقضة 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67605"/>
              </p:ext>
            </p:extLst>
          </p:nvPr>
        </p:nvGraphicFramePr>
        <p:xfrm>
          <a:off x="2" y="1196752"/>
          <a:ext cx="9143999" cy="56689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0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البولسية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العامة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سميت على اسم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المستلمين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الكاتب ( ما عدا عبرانيين )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الكتاب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1(بولس )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5 ( غير معروفين عبرانيين , يعقوب , بطرس , يوحنا , يهوذا )</a:t>
                      </a:r>
                      <a:endParaRPr lang="en-SG" sz="18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التاريخ</a:t>
                      </a:r>
                      <a:r>
                        <a:rPr lang="ar-SA" sz="2000" b="1" baseline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وقت سابق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في وقت لاحق ( ما عدا يعقوب )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التسلسل الزمني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الرحلات لتبشيرية &amp; اعمال الرسل ( ما عدا الرعوية )</a:t>
                      </a:r>
                      <a:endParaRPr lang="en-SG" sz="18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rgbClr val="000000"/>
                            </a:glow>
                          </a:effectLst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بعد الرحلات التبشيرية &amp; اعمال الرسل ( ما عدا يعقوب )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العدد</a:t>
                      </a:r>
                      <a:r>
                        <a:rPr lang="ar-SA" sz="2000" b="1" baseline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13</a:t>
                      </a:r>
                      <a:endParaRPr lang="en-SG" sz="2400" b="1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9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5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عدد الرسائل بترتيب وتصنيف  لاهوتي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cf. p. 24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الخلاص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(5)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الكنيسة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الامور الاخيرة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(4)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المسيح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 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الخلاص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(0)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الكنيسة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(4) 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الامور</a:t>
                      </a:r>
                      <a:r>
                        <a:rPr lang="ar-SA" sz="2000" b="1" baseline="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الاخيرة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(1)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المسيح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(2)</a:t>
                      </a:r>
                      <a:r>
                        <a:rPr lang="ar-SA" sz="2000" b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tx1"/>
                            </a:glow>
                          </a:effectLst>
                          <a:latin typeface="Arial"/>
                          <a:cs typeface="Arial"/>
                        </a:rPr>
                        <a:t>علم  التبشير </a:t>
                      </a:r>
                      <a:endParaRPr lang="en-SG" sz="24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tx1"/>
                          </a:glow>
                        </a:effectLst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88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3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688" rIns="0" bIns="456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إلى أقصى الأرض (أع 1: 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أع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المجمع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أيار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آب 59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المحاكمات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76" tIns="45688" rIns="91376" bIns="4568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172400" y="2348880"/>
            <a:ext cx="84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توسع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الكنيسة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48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95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48-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غلاطية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43325" y="1904178"/>
            <a:ext cx="990600" cy="1431161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53-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ايار 57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أسيا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286380" y="1811844"/>
            <a:ext cx="1038220" cy="1523494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شباط 60 – آذار 62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 – 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7101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62 -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إسبانيا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نظرة عامة على العهد الجديد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6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91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لو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91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906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3914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عب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305806" y="41148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83058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6" y="50292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8305806" y="54864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 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8305806" y="59436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الأناجيل و الأعمال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954716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البولسية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52400" y="6421444"/>
            <a:ext cx="1800225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العامة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5" name="Text Box 20"/>
          <p:cNvSpPr txBox="1">
            <a:spLocks noChangeArrowheads="1"/>
          </p:cNvSpPr>
          <p:nvPr/>
        </p:nvSpPr>
        <p:spPr bwMode="auto">
          <a:xfrm>
            <a:off x="6477000" y="6553201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No Animations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6" name="Text Box 7"/>
          <p:cNvSpPr txBox="1">
            <a:spLocks noChangeArrowheads="1"/>
          </p:cNvSpPr>
          <p:nvPr/>
        </p:nvSpPr>
        <p:spPr bwMode="auto">
          <a:xfrm>
            <a:off x="2667000" y="1987844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50-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52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بحر إيجة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340749"/>
            <a:ext cx="990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صيف 35-37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دمشق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أنطاكية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6325156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الرحلات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861606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1 2 3 4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السجون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54" name="Group 108">
            <a:extLst>
              <a:ext uri="{FF2B5EF4-FFF2-40B4-BE49-F238E27FC236}">
                <a16:creationId xmlns:a16="http://schemas.microsoft.com/office/drawing/2014/main" id="{E183E880-2E0B-5341-8F62-060EBE435F96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057401"/>
            <a:ext cx="990600" cy="4438710"/>
            <a:chOff x="5943600" y="2057400"/>
            <a:chExt cx="990600" cy="4438710"/>
          </a:xfrm>
        </p:grpSpPr>
        <p:sp>
          <p:nvSpPr>
            <p:cNvPr id="55" name="Line 43">
              <a:extLst>
                <a:ext uri="{FF2B5EF4-FFF2-40B4-BE49-F238E27FC236}">
                  <a16:creationId xmlns:a16="http://schemas.microsoft.com/office/drawing/2014/main" id="{F632F7F3-E012-2842-A063-5AC7CCB83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2057400"/>
              <a:ext cx="0" cy="403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44">
              <a:extLst>
                <a:ext uri="{FF2B5EF4-FFF2-40B4-BE49-F238E27FC236}">
                  <a16:creationId xmlns:a16="http://schemas.microsoft.com/office/drawing/2014/main" id="{04D1016E-8E17-0A4E-8BE4-8668AAFC0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6096000"/>
              <a:ext cx="990600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July 64</a:t>
              </a:r>
            </a:p>
          </p:txBody>
        </p:sp>
      </p:grpSp>
      <p:grpSp>
        <p:nvGrpSpPr>
          <p:cNvPr id="57" name="Group 111">
            <a:extLst>
              <a:ext uri="{FF2B5EF4-FFF2-40B4-BE49-F238E27FC236}">
                <a16:creationId xmlns:a16="http://schemas.microsoft.com/office/drawing/2014/main" id="{3127D6D6-20BB-D444-B63B-0A2AD393A333}"/>
              </a:ext>
            </a:extLst>
          </p:cNvPr>
          <p:cNvGrpSpPr>
            <a:grpSpLocks/>
          </p:cNvGrpSpPr>
          <p:nvPr/>
        </p:nvGrpSpPr>
        <p:grpSpPr bwMode="auto">
          <a:xfrm>
            <a:off x="7467601" y="2057401"/>
            <a:ext cx="1066800" cy="4438710"/>
            <a:chOff x="7467600" y="2057400"/>
            <a:chExt cx="1066800" cy="4438710"/>
          </a:xfrm>
        </p:grpSpPr>
        <p:sp>
          <p:nvSpPr>
            <p:cNvPr id="58" name="Text Box 45">
              <a:extLst>
                <a:ext uri="{FF2B5EF4-FFF2-40B4-BE49-F238E27FC236}">
                  <a16:creationId xmlns:a16="http://schemas.microsoft.com/office/drawing/2014/main" id="{082815EE-1B20-8D44-84E0-E199D50A9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6096000"/>
              <a:ext cx="1066800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 Narrow" charset="0"/>
                  <a:cs typeface="Times New Roman" charset="0"/>
                </a:rPr>
                <a:t>2 Sep 70</a:t>
              </a:r>
            </a:p>
          </p:txBody>
        </p:sp>
        <p:sp>
          <p:nvSpPr>
            <p:cNvPr id="59" name="Line 46">
              <a:extLst>
                <a:ext uri="{FF2B5EF4-FFF2-40B4-BE49-F238E27FC236}">
                  <a16:creationId xmlns:a16="http://schemas.microsoft.com/office/drawing/2014/main" id="{CFFD5F92-12D4-3F45-9811-F774F9C9C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2000" y="2057400"/>
              <a:ext cx="0" cy="403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4360"/>
            <a:ext cx="8458200" cy="914400"/>
          </a:xfr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SA" b="1" dirty="0">
                <a:solidFill>
                  <a:srgbClr val="EAEAEA"/>
                </a:solidFill>
                <a:latin typeface="Arial" charset="0"/>
              </a:rPr>
              <a:t>مناسبات الرسائل العامة </a:t>
            </a:r>
            <a:endParaRPr lang="en-US" sz="3600" b="1" dirty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253955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9" y="1484313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تخاطب المسيحيين تحت الضغط او الاضطهاد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موت قادة الجيل الاول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الهيكل يزول – تغيير في نظام اليهودي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تزايد العداء بين اليهود والمؤمنين من الامم ( حرب اليهودية الرومانية 66-73 ب.م)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يصبح المؤمنيين من الامم هدف للوم السياسي ( اليهود المسيحيين يشكون ان مؤمني الامم ساوموا او تعانوا مع اعدائهم </a:t>
            </a:r>
            <a:endParaRPr lang="en-US" altLang="zh-CN" sz="2800" b="1" dirty="0">
              <a:cs typeface="SimSun" charset="0"/>
            </a:endParaRPr>
          </a:p>
          <a:p>
            <a:pPr marL="403225" indent="-403225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zh-CN" sz="2800" b="1" dirty="0">
                <a:cs typeface="SimSun" charset="0"/>
              </a:rPr>
              <a:t>نصوص رائعة وعظيمة للوعظ وتشجيع الاخرين </a:t>
            </a:r>
            <a:endParaRPr lang="en-US" sz="2800" b="1" dirty="0">
              <a:cs typeface="Times New Roman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7924800" y="-49832"/>
            <a:ext cx="115570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63500" y="1263269"/>
            <a:ext cx="9144000" cy="521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القيادة تغيرت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5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القادة الاصليين الاوائل قد ماتوا – يعقوب قطع راسه , يعقوب ( اخو المسيح ), بطرس وبولس تم قتلهم , ويوحنا تم نفيه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التغيير و التحول من التقليد الشفوي الى التقليد الكتابي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تم نشر تعاليم يسوع والرسل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altLang="ja-JP" sz="2800" b="1" dirty="0">
                <a:solidFill>
                  <a:srgbClr val="000000"/>
                </a:solidFill>
                <a:cs typeface="Times New Roman" charset="0"/>
              </a:rPr>
              <a:t>توقع عودة المسيح </a:t>
            </a:r>
            <a:endParaRPr lang="en-US" altLang="ja-JP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ja-JP" dirty="0">
                <a:solidFill>
                  <a:srgbClr val="000000"/>
                </a:solidFill>
                <a:cs typeface="Times New Roman" charset="0"/>
              </a:rPr>
              <a:t>البعض ظنوا ان المسيح سيرجع في وقت دمار القدس , ولكن لم يحدث ذلك </a:t>
            </a:r>
            <a:endParaRPr lang="en-US" altLang="ja-JP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بدا الناس يشكون &amp;واعادة تفسير تقاليدهم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إعادة توجيه نظام اليهود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زوال الهيكل , اصبحت العبادة فقط في المجامع الكنسية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تم طرد المسيحيين من المجامع بالقوة </a:t>
            </a:r>
            <a:endParaRPr lang="en-GB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4979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4213" y="1"/>
            <a:ext cx="7416179" cy="765175"/>
          </a:xfrm>
          <a:solidFill>
            <a:srgbClr val="000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sz="4000" b="1" kern="1200" dirty="0">
                <a:solidFill>
                  <a:srgbClr val="EAEAEA"/>
                </a:solidFill>
                <a:latin typeface="Arial" charset="0"/>
              </a:rPr>
              <a:t>وقت التغيير </a:t>
            </a:r>
            <a:endParaRPr lang="en-US" sz="4000" b="1" kern="1200" dirty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762001"/>
            <a:ext cx="8763000" cy="329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اصبحت الكنائس اكثر اممية بالعضوية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5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الفصل بين اليهود والامم نمى او تعظم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لم يعد ينظر الى المسيحيين كطائفة يهودية , التي كانت محمية بل اصبحت هدف سياسي لروما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لهذا ازداد الاضطهاد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algn="r" rtl="1" eaLnBrk="1" hangingPunct="1">
              <a:spcBef>
                <a:spcPct val="20000"/>
              </a:spcBef>
              <a:buFontTx/>
              <a:buAutoNum type="arabicPeriod"/>
            </a:pPr>
            <a:r>
              <a:rPr lang="ar-SA" sz="2800" b="1" dirty="0">
                <a:solidFill>
                  <a:srgbClr val="000000"/>
                </a:solidFill>
                <a:cs typeface="Times New Roman" charset="0"/>
              </a:rPr>
              <a:t>اصبحت الكنائس اكثر اممية في طبيعتها </a:t>
            </a:r>
            <a:endParaRPr lang="en-US" sz="2800" b="1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ببطء تم استبدال الفكر اليهودي بالفكر اليوناني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490" y="4610101"/>
            <a:ext cx="8763000" cy="19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charset="0"/>
              </a:rPr>
              <a:t>…</a:t>
            </a:r>
          </a:p>
          <a:p>
            <a:pPr lvl="1" algn="r" rtl="1" eaLnBrk="1" hangingPunct="1">
              <a:spcBef>
                <a:spcPct val="5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تساؤلات عن هوية الكنيسة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تهديدات التوفيق بين المعتقدات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lvl="1" algn="r" rtl="1" eaLnBrk="1" hangingPunct="1">
              <a:spcBef>
                <a:spcPct val="20000"/>
              </a:spcBef>
              <a:buFontTx/>
              <a:buChar char="•"/>
            </a:pPr>
            <a:r>
              <a:rPr lang="ar-SA" dirty="0">
                <a:solidFill>
                  <a:srgbClr val="000000"/>
                </a:solidFill>
                <a:cs typeface="Times New Roman" charset="0"/>
              </a:rPr>
              <a:t> تهديدات الاضطهاد  </a:t>
            </a:r>
            <a:endParaRPr lang="en-US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6004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Jeremy Chew, East Asia School of Theology, Singapore</a:t>
            </a:r>
          </a:p>
        </p:txBody>
      </p:sp>
      <p:sp>
        <p:nvSpPr>
          <p:cNvPr id="256005" name="Title 1"/>
          <p:cNvSpPr>
            <a:spLocks noGrp="1"/>
          </p:cNvSpPr>
          <p:nvPr>
            <p:ph type="title" idx="4294967295"/>
          </p:nvPr>
        </p:nvSpPr>
        <p:spPr>
          <a:xfrm>
            <a:off x="685800" y="44450"/>
            <a:ext cx="7414592" cy="6477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SA" sz="4000" b="1" dirty="0">
                <a:solidFill>
                  <a:srgbClr val="EAEAEA"/>
                </a:solidFill>
                <a:latin typeface="Arial" charset="0"/>
              </a:rPr>
              <a:t>تاثير التغييرات 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253g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8104" y="4613478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0000"/>
                </a:solidFill>
                <a:cs typeface="Times New Roman" charset="0"/>
              </a:rPr>
              <a:t>بناء على ذلك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915400" cy="41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marL="457200" indent="-457200"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60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68288" indent="-268288" eaLnBrk="1" hangingPunct="1">
              <a:spcBef>
                <a:spcPct val="5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يعقوب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الذي يعمل </a:t>
            </a:r>
            <a:endParaRPr lang="en-US" sz="3200" b="1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1 </a:t>
            </a: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بطرس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في المعاناة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2 </a:t>
            </a: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بطرس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معرفة الإيمان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العبرانيين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الاسمى الارفع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1-3 </a:t>
            </a: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يوحنا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ممارسة الإيمان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يهوذا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القتال او الجهاد من اجل الإيمان </a:t>
            </a:r>
            <a:endParaRPr lang="en-US" sz="3200" dirty="0">
              <a:solidFill>
                <a:srgbClr val="000000"/>
              </a:solidFill>
              <a:cs typeface="Times New Roman" charset="0"/>
            </a:endParaRPr>
          </a:p>
          <a:p>
            <a:pPr marL="268288" indent="-268288" eaLnBrk="1" hangingPunct="1">
              <a:spcBef>
                <a:spcPct val="20000"/>
              </a:spcBef>
              <a:buFontTx/>
              <a:buChar char="•"/>
            </a:pPr>
            <a:r>
              <a:rPr lang="ar-SA" sz="3200" b="1" dirty="0">
                <a:solidFill>
                  <a:srgbClr val="000000"/>
                </a:solidFill>
                <a:cs typeface="Times New Roman" charset="0"/>
              </a:rPr>
              <a:t>رؤيا </a:t>
            </a:r>
            <a:r>
              <a:rPr lang="en-US" sz="3200" b="1" dirty="0">
                <a:solidFill>
                  <a:srgbClr val="000000"/>
                </a:solidFill>
                <a:cs typeface="Times New Roman" charset="0"/>
              </a:rPr>
              <a:t>:	</a:t>
            </a:r>
            <a:r>
              <a:rPr lang="ar-SA" sz="3200" dirty="0">
                <a:solidFill>
                  <a:srgbClr val="000000"/>
                </a:solidFill>
                <a:cs typeface="Times New Roman" charset="0"/>
              </a:rPr>
              <a:t>الإيمان بسيادة الله وسلطته </a:t>
            </a:r>
            <a:endParaRPr lang="en-US" sz="3200" b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57027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8839200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i="1">
                <a:solidFill>
                  <a:srgbClr val="000000"/>
                </a:solidFill>
                <a:cs typeface="Times New Roman" charset="0"/>
              </a:rPr>
              <a:t>Adapted from Jeremy Chew, East Asia School of Theology, Singapore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88913"/>
            <a:ext cx="7772400" cy="863600"/>
          </a:xfr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ar-SA" sz="4000" b="1" kern="1200" dirty="0">
                <a:solidFill>
                  <a:srgbClr val="EAEAEA"/>
                </a:solidFill>
                <a:latin typeface="Arial" charset="0"/>
              </a:rPr>
              <a:t>الايمان – موضوع اليوم </a:t>
            </a:r>
            <a:endParaRPr lang="en-US" sz="4000" b="1" kern="1200" dirty="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8100392" y="-49832"/>
            <a:ext cx="98010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>
                <a:cs typeface="Arial" charset="0"/>
              </a:rPr>
              <a:t>253h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3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688" rIns="0" bIns="456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إلى أقصى الأرض (أع 1: 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أع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28800" y="2338388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المجمع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أيار 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آب 59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المحاكمات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800"/>
            <a:ext cx="9067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76" tIns="45688" rIns="91376" bIns="4568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172400" y="2348880"/>
            <a:ext cx="847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توسع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الكنيسة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48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95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6" name="Text Box 7"/>
          <p:cNvSpPr txBox="1">
            <a:spLocks noChangeArrowheads="1"/>
          </p:cNvSpPr>
          <p:nvPr/>
        </p:nvSpPr>
        <p:spPr bwMode="auto">
          <a:xfrm>
            <a:off x="914400" y="2019593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48-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غلاطية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43325" y="1904178"/>
            <a:ext cx="990600" cy="1431161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53-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ايار 57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أسيا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286380" y="1811844"/>
            <a:ext cx="1038220" cy="1523494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شباط 60 – آذار 62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315200" y="1996511"/>
            <a:ext cx="990600" cy="133882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 – 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7101" name="Text Box 9"/>
          <p:cNvSpPr txBox="1">
            <a:spLocks noChangeArrowheads="1"/>
          </p:cNvSpPr>
          <p:nvPr/>
        </p:nvSpPr>
        <p:spPr bwMode="auto">
          <a:xfrm>
            <a:off x="6324600" y="1996511"/>
            <a:ext cx="990600" cy="133882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62 -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إسبانيا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نظرة عامة على العهد الجديد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6" y="45720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6" y="50292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6" y="54864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446838" y="41148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446838" y="4572000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391406" y="4114800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لو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391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446838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906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446838" y="50292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46838" y="5486400"/>
            <a:ext cx="792162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بط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391406" y="4572000"/>
            <a:ext cx="792163" cy="3698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عب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الأناجيل و الأعمال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5954716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البولسية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52400" y="6421444"/>
            <a:ext cx="1800225" cy="3698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العامة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5" name="Text Box 20"/>
          <p:cNvSpPr txBox="1">
            <a:spLocks noChangeArrowheads="1"/>
          </p:cNvSpPr>
          <p:nvPr/>
        </p:nvSpPr>
        <p:spPr bwMode="auto">
          <a:xfrm>
            <a:off x="6477000" y="6553201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No Animations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6" name="Text Box 7"/>
          <p:cNvSpPr txBox="1">
            <a:spLocks noChangeArrowheads="1"/>
          </p:cNvSpPr>
          <p:nvPr/>
        </p:nvSpPr>
        <p:spPr bwMode="auto">
          <a:xfrm>
            <a:off x="2667000" y="1987844"/>
            <a:ext cx="990600" cy="131574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50-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52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بحر إيجة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340749"/>
            <a:ext cx="990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صيف 35-37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دمشق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أنطاكية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6325156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الرحلات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861606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1 2 3 4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السجون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6_Office Theme">
  <a:themeElements>
    <a:clrScheme name="66_Office Theme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D13B"/>
      </a:accent1>
      <a:accent2>
        <a:srgbClr val="EA157A"/>
      </a:accent2>
      <a:accent3>
        <a:srgbClr val="AAAAAA"/>
      </a:accent3>
      <a:accent4>
        <a:srgbClr val="DADADA"/>
      </a:accent4>
      <a:accent5>
        <a:srgbClr val="C0E5AF"/>
      </a:accent5>
      <a:accent6>
        <a:srgbClr val="D4126E"/>
      </a:accent6>
      <a:hlink>
        <a:srgbClr val="EB8803"/>
      </a:hlink>
      <a:folHlink>
        <a:srgbClr val="5F7791"/>
      </a:folHlink>
    </a:clrScheme>
    <a:fontScheme name="66_Office Theme">
      <a:majorFont>
        <a:latin typeface="Candara"/>
        <a:ea typeface="ＭＳ Ｐゴシック"/>
        <a:cs typeface="Arial"/>
      </a:majorFont>
      <a:minorFont>
        <a:latin typeface="Candar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66_Office T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7FD13B"/>
        </a:accent1>
        <a:accent2>
          <a:srgbClr val="EA157A"/>
        </a:accent2>
        <a:accent3>
          <a:srgbClr val="FFFFFF"/>
        </a:accent3>
        <a:accent4>
          <a:srgbClr val="000000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6_Office Them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FD13B"/>
        </a:accent1>
        <a:accent2>
          <a:srgbClr val="EA157A"/>
        </a:accent2>
        <a:accent3>
          <a:srgbClr val="AAAAAA"/>
        </a:accent3>
        <a:accent4>
          <a:srgbClr val="DADADA"/>
        </a:accent4>
        <a:accent5>
          <a:srgbClr val="C0E5AF"/>
        </a:accent5>
        <a:accent6>
          <a:srgbClr val="D4126E"/>
        </a:accent6>
        <a:hlink>
          <a:srgbClr val="EB8803"/>
        </a:hlink>
        <a:folHlink>
          <a:srgbClr val="5F77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29017</TotalTime>
  <Words>1295</Words>
  <Application>Microsoft Macintosh PowerPoint</Application>
  <PresentationFormat>On-screen Show (4:3)</PresentationFormat>
  <Paragraphs>293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Narrow</vt:lpstr>
      <vt:lpstr>Calibri</vt:lpstr>
      <vt:lpstr>Candara</vt:lpstr>
      <vt:lpstr>Times</vt:lpstr>
      <vt:lpstr>Times New Roman</vt:lpstr>
      <vt:lpstr>Wingdings</vt:lpstr>
      <vt:lpstr>2_Default Design</vt:lpstr>
      <vt:lpstr>66_Office Theme</vt:lpstr>
      <vt:lpstr>1_Custom Design</vt:lpstr>
      <vt:lpstr>11_Default Design</vt:lpstr>
      <vt:lpstr>Orbit</vt:lpstr>
      <vt:lpstr>13_Default Design</vt:lpstr>
      <vt:lpstr>21_Default Design</vt:lpstr>
      <vt:lpstr>الرسائل العامة </vt:lpstr>
      <vt:lpstr>بناء العهد الجديد</vt:lpstr>
      <vt:lpstr>ع.ج رسائل بولس المتناقضة </vt:lpstr>
      <vt:lpstr>نظرة عامة على العهد الجديد</vt:lpstr>
      <vt:lpstr>مناسبات الرسائل العامة </vt:lpstr>
      <vt:lpstr>وقت التغيير </vt:lpstr>
      <vt:lpstr>تاثير التغييرات </vt:lpstr>
      <vt:lpstr>الايمان – موضوع اليوم </vt:lpstr>
      <vt:lpstr>نظرة عامة على العهد الجديد</vt:lpstr>
      <vt:lpstr>Black</vt:lpstr>
      <vt:lpstr>مسح العهد الجديد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Hebrews</dc:title>
  <dc:creator>Rick Griffith</dc:creator>
  <cp:lastModifiedBy>Rick Griffith</cp:lastModifiedBy>
  <cp:revision>609</cp:revision>
  <dcterms:created xsi:type="dcterms:W3CDTF">2006-01-16T06:32:44Z</dcterms:created>
  <dcterms:modified xsi:type="dcterms:W3CDTF">2022-07-15T16:44:02Z</dcterms:modified>
</cp:coreProperties>
</file>